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47" autoAdjust="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D064C0-D84E-479F-B843-6EEEB15657D6}" type="datetimeFigureOut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44BAD6-0396-4239-9EE3-05733EE5FB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9D179-4DE1-453D-93B6-8628B458F29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7AD5E0-4F4B-43F6-8425-73B49F5317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F29C-80B9-47C3-98A6-7AD5DE65ADBF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5123E-0E26-45B2-BAB9-5A7591CCCD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3CD1-C416-4051-8367-C7EB732D4CFC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35AC-D471-434E-BAFE-939CF8EC47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AF6F-C019-4B19-A327-4062ADD57461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3336-F67B-46F9-ABD0-21A3B19E32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AF9B1C-17E4-47DE-80DD-1F25C9EB0D2B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4B8889-265E-4925-B61D-165F8EA5F6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F432C-CE2A-427E-AF85-0B2C133A8B3E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E532F-E450-454C-A67C-622C9C46D4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7D6F-7CCC-48B0-A2CD-8EB4FC8C5452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E98E-32A9-404A-BA17-8B7DE0FECB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965-C647-43CB-AA24-2577DC28E1BA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0AB3-EB47-41AF-9FE4-253A0DE3E1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1BB61E-61C3-45EA-9F36-65811F95EC3F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B1E1B4-BBF6-4B24-A3B4-E540FE7E85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E857-D2CD-4534-91C0-031DDAB9330B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A0F1-8A29-4C9B-BD30-CC529C896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069541-1106-44F3-8052-583A583D5CD0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A9CAE0-925F-4BC0-9319-D1EB87072A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A51002-1909-46A6-994D-8E54C0A3AE2A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2937C6-ABAF-45AB-B7A4-D949061D0A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B9CAB3-B967-4F03-B9E1-54D70CC25CD6}" type="datetime1">
              <a:rPr lang="ru-RU"/>
              <a:pPr>
                <a:defRPr/>
              </a:pPr>
              <a:t>20.02.2011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8F430E1-5229-462F-B3D3-6F6B2CBEF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D7127-0BC7-4FD6-AADF-D692D2E3956C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620713"/>
            <a:ext cx="7486650" cy="210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6600" i="1" cap="none" smtClean="0">
                <a:solidFill>
                  <a:srgbClr val="7030A0"/>
                </a:solidFill>
              </a:rPr>
              <a:t>ОДНОСКЛАДНІ РЕЧЕННЯ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3068638"/>
            <a:ext cx="4459287" cy="3097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uk-UA" sz="1600" smtClean="0"/>
          </a:p>
          <a:p>
            <a:pPr>
              <a:lnSpc>
                <a:spcPct val="80000"/>
              </a:lnSpc>
            </a:pPr>
            <a:endParaRPr lang="uk-UA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hlink"/>
                </a:solidFill>
              </a:rPr>
              <a:t>                                                              Презентацію підготували 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hlink"/>
                </a:solidFill>
              </a:rPr>
              <a:t>                                                                       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у</a:t>
            </a:r>
            <a:r>
              <a:rPr lang="uk-UA" sz="1600" smtClean="0">
                <a:solidFill>
                  <a:schemeClr val="hlink"/>
                </a:solidFill>
              </a:rPr>
              <a:t>ч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ні </a:t>
            </a:r>
            <a:r>
              <a:rPr lang="uk-UA" sz="1600" smtClean="0">
                <a:solidFill>
                  <a:schemeClr val="hlink"/>
                </a:solidFill>
              </a:rPr>
              <a:t>8 кл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асу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                                                                         Губиниської ЗОШ І-ІІІ ступеня №1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hlink"/>
                </a:solidFill>
              </a:rPr>
              <a:t>                                                                        Кошова Д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арина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hlink"/>
                </a:solidFill>
              </a:rPr>
              <a:t>    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                     </a:t>
            </a:r>
            <a:r>
              <a:rPr lang="uk-UA" sz="1600" smtClean="0">
                <a:solidFill>
                  <a:schemeClr val="hlink"/>
                </a:solidFill>
              </a:rPr>
              <a:t>                                                Земляна К</a:t>
            </a:r>
            <a:r>
              <a:rPr lang="uk-UA" sz="1600" smtClean="0">
                <a:solidFill>
                  <a:schemeClr val="hlink"/>
                </a:solidFill>
                <a:latin typeface="Arial" charset="0"/>
              </a:rPr>
              <a:t>атерина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1E729-2B19-4CDC-B343-13DFAC27DA44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57188"/>
            <a:ext cx="6172200" cy="10334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       Бліц-опитування</a:t>
            </a:r>
            <a:endParaRPr lang="ru-RU" dirty="0"/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2286000" y="1785938"/>
            <a:ext cx="6172200" cy="4595812"/>
          </a:xfrm>
        </p:spPr>
        <p:txBody>
          <a:bodyPr/>
          <a:lstStyle/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Що називають односкладними реченнями?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На які типи поділяються односкладні речення?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 Чим виражається означено-особове речення?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 Наведіть власний приклад неозначено-особового речення.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 Чи може безособове речення виражатися інфінітивом?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 У формі чого вживається головний член узагальнено-особового речення?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uk-UA" smtClean="0"/>
              <a:t> Чи справді речення: “ темна ніч ” є називним?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D363F-4EFD-449A-A0ED-A14FFF650EBC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5400" dirty="0" smtClean="0">
                <a:solidFill>
                  <a:srgbClr val="00B0F0"/>
                </a:solidFill>
              </a:rPr>
              <a:t>              Це ми!</a:t>
            </a:r>
            <a:endParaRPr lang="ru-RU" sz="5400" dirty="0">
              <a:solidFill>
                <a:srgbClr val="00B0F0"/>
              </a:solidFill>
            </a:endParaRPr>
          </a:p>
        </p:txBody>
      </p:sp>
      <p:pic>
        <p:nvPicPr>
          <p:cNvPr id="15362" name="Содержимое 16" descr="SDC1622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0" y="1643063"/>
            <a:ext cx="1973263" cy="2786062"/>
          </a:xfrm>
        </p:spPr>
      </p:pic>
      <p:pic>
        <p:nvPicPr>
          <p:cNvPr id="15363" name="Содержимое 14" descr="SDC1036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643063"/>
            <a:ext cx="2071688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Содержимое 14" descr="SDC1036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4429125"/>
            <a:ext cx="23447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Содержимое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mtClean="0"/>
              <a:t>Привіт! Ми учениці 8 класу. Полюбляємо вивчати українську мову, захоплюємося танцями та інколи малюванням.</a:t>
            </a: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AA0DB-B380-4133-9C59-B5C8E08D48B6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75" y="28575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92D050"/>
                </a:solidFill>
              </a:rPr>
              <a:t>Наші плани на     майбутнє:  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2428875"/>
            <a:ext cx="6172200" cy="40719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ми дізнаємося , що таке односкладні речення;</a:t>
            </a:r>
          </a:p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ми з'ясуємо скільки існує типів односкладних речень;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ми зможемо розрізняти типи односкладних речень;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ми дізнаємося спосіб вираження головного члена речення;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ми доведемо Вам , що односкладні речення можуть бути як поширеними, так і непоширеними;</a:t>
            </a:r>
          </a:p>
          <a:p>
            <a:pPr fontAlgn="auto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pPr>
            <a:r>
              <a:rPr lang="uk-UA" dirty="0" smtClean="0">
                <a:solidFill>
                  <a:srgbClr val="0070C0"/>
                </a:solidFill>
              </a:rPr>
              <a:t> в кінці презентації на вас чекає невелике </a:t>
            </a:r>
            <a:r>
              <a:rPr lang="uk-UA" dirty="0" err="1" smtClean="0">
                <a:solidFill>
                  <a:srgbClr val="0070C0"/>
                </a:solidFill>
              </a:rPr>
              <a:t>бліц-опитування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84B52-16F0-4BD1-8973-8021C21F6166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88" y="428625"/>
            <a:ext cx="6172200" cy="13573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Односкладні речення – це…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410" name="Текст 4"/>
          <p:cNvSpPr>
            <a:spLocks noGrp="1"/>
          </p:cNvSpPr>
          <p:nvPr>
            <p:ph type="body" idx="1"/>
          </p:nvPr>
        </p:nvSpPr>
        <p:spPr>
          <a:xfrm>
            <a:off x="2357438" y="1857375"/>
            <a:ext cx="6172200" cy="4286250"/>
          </a:xfrm>
        </p:spPr>
        <p:txBody>
          <a:bodyPr/>
          <a:lstStyle/>
          <a:p>
            <a:r>
              <a:rPr lang="uk-UA" sz="2400" i="1" smtClean="0">
                <a:solidFill>
                  <a:schemeClr val="hlink"/>
                </a:solidFill>
              </a:rPr>
              <a:t>Односкладними</a:t>
            </a:r>
            <a:r>
              <a:rPr lang="uk-UA" sz="2000" smtClean="0"/>
              <a:t> називаються такі речення, в яких граматичну основу представляє тільки один член речення.</a:t>
            </a:r>
          </a:p>
          <a:p>
            <a:r>
              <a:rPr lang="uk-UA" sz="2000" smtClean="0"/>
              <a:t>За формою головного члена односкладні речення поділяються на такі, в яких головний член співвідносний з підметом( називні), та такі, в  яких головний член співвідносний з присудком( означено-особові, неозначено-особові, узагальнено-особові, безособові).</a:t>
            </a: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6AD2B-CB0E-4E7C-8678-D66B4E95FDEC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28813" y="60325"/>
          <a:ext cx="7072312" cy="679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043162"/>
              </a:tblGrid>
              <a:tr h="567712"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</a:t>
                      </a:r>
                      <a:r>
                        <a:rPr lang="uk-UA" baseline="0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</a:p>
                    <a:p>
                      <a:r>
                        <a:rPr lang="uk-UA" sz="3200" baseline="0" dirty="0" smtClean="0">
                          <a:solidFill>
                            <a:srgbClr val="003399"/>
                          </a:solidFill>
                        </a:rPr>
                        <a:t>    </a:t>
                      </a:r>
                      <a:r>
                        <a:rPr lang="uk-UA" sz="2800" baseline="0" dirty="0" smtClean="0">
                          <a:solidFill>
                            <a:srgbClr val="003399"/>
                          </a:solidFill>
                        </a:rPr>
                        <a:t> Тип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 smtClean="0">
                        <a:solidFill>
                          <a:srgbClr val="003399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rgbClr val="003399"/>
                          </a:solidFill>
                        </a:rPr>
                        <a:t>Головний</a:t>
                      </a:r>
                      <a:r>
                        <a:rPr lang="uk-UA" sz="1600" baseline="0" dirty="0" smtClean="0">
                          <a:solidFill>
                            <a:srgbClr val="003399"/>
                          </a:solidFill>
                        </a:rPr>
                        <a:t> член</a:t>
                      </a:r>
                      <a:endParaRPr lang="ru-RU" sz="16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>
                        <a:solidFill>
                          <a:srgbClr val="003399"/>
                        </a:solidFill>
                      </a:endParaRPr>
                    </a:p>
                    <a:p>
                      <a:r>
                        <a:rPr lang="uk-UA" sz="1400" dirty="0" smtClean="0">
                          <a:solidFill>
                            <a:srgbClr val="003399"/>
                          </a:solidFill>
                        </a:rPr>
                        <a:t>Спосіб</a:t>
                      </a:r>
                      <a:r>
                        <a:rPr lang="uk-UA" sz="1400" baseline="0" dirty="0" smtClean="0">
                          <a:solidFill>
                            <a:srgbClr val="003399"/>
                          </a:solidFill>
                        </a:rPr>
                        <a:t> вираження головного члена</a:t>
                      </a:r>
                      <a:endParaRPr lang="ru-RU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133244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Означено-особове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</a:t>
                      </a:r>
                      <a:r>
                        <a:rPr lang="uk-UA" baseline="0" dirty="0" smtClean="0">
                          <a:solidFill>
                            <a:srgbClr val="990099"/>
                          </a:solidFill>
                        </a:rPr>
                        <a:t> формі присудка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990099"/>
                          </a:solidFill>
                        </a:rPr>
                        <a:t>дієслово</a:t>
                      </a:r>
                      <a:r>
                        <a:rPr lang="uk-UA" sz="1200" baseline="0" dirty="0" smtClean="0">
                          <a:solidFill>
                            <a:srgbClr val="990099"/>
                          </a:solidFill>
                        </a:rPr>
                        <a:t> у формі 1-ї чи 2-ї особи однини чи множини теперішнього або майбутнього часу дійсного або наказового способу: За правду, браття, єднаймось щиро.</a:t>
                      </a:r>
                      <a:endParaRPr lang="ru-RU" sz="1200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</a:tr>
              <a:tr h="1154785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Неозначено-особове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</a:t>
                      </a:r>
                      <a:r>
                        <a:rPr lang="uk-UA" baseline="0" dirty="0" smtClean="0">
                          <a:solidFill>
                            <a:srgbClr val="990099"/>
                          </a:solidFill>
                        </a:rPr>
                        <a:t> формі присудка</a:t>
                      </a:r>
                      <a:endParaRPr lang="ru-RU" dirty="0" smtClean="0">
                        <a:solidFill>
                          <a:srgbClr val="990099"/>
                        </a:solidFill>
                      </a:endParaRPr>
                    </a:p>
                    <a:p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990099"/>
                          </a:solidFill>
                        </a:rPr>
                        <a:t>дієслово 3-ї особи множини теперішнього</a:t>
                      </a:r>
                      <a:r>
                        <a:rPr lang="uk-UA" sz="1200" baseline="0" dirty="0" smtClean="0">
                          <a:solidFill>
                            <a:srgbClr val="990099"/>
                          </a:solidFill>
                        </a:rPr>
                        <a:t> або майбутнього часу чи форми множини минулого часу:У нас проханих не люблять.</a:t>
                      </a:r>
                      <a:endParaRPr lang="ru-RU" sz="1200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</a:tr>
              <a:tr h="133244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Узагальнено-особове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</a:t>
                      </a:r>
                      <a:r>
                        <a:rPr lang="uk-UA" baseline="0" dirty="0" smtClean="0">
                          <a:solidFill>
                            <a:srgbClr val="990099"/>
                          </a:solidFill>
                        </a:rPr>
                        <a:t> формі присудка</a:t>
                      </a:r>
                      <a:endParaRPr lang="ru-RU" dirty="0" smtClean="0">
                        <a:solidFill>
                          <a:srgbClr val="990099"/>
                        </a:solidFill>
                      </a:endParaRPr>
                    </a:p>
                    <a:p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990099"/>
                          </a:solidFill>
                        </a:rPr>
                        <a:t>дієслово</a:t>
                      </a:r>
                      <a:r>
                        <a:rPr lang="uk-UA" sz="1200" baseline="0" dirty="0" smtClean="0">
                          <a:solidFill>
                            <a:srgbClr val="990099"/>
                          </a:solidFill>
                        </a:rPr>
                        <a:t>  2-ї  особи однини теперішнього  або майбутнього часу. Ними можуть бути прислів'я та приказки:Що посієш, те й пожнеш.</a:t>
                      </a:r>
                      <a:endParaRPr lang="ru-RU" sz="1200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</a:tr>
              <a:tr h="133244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Безособове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</a:t>
                      </a:r>
                      <a:r>
                        <a:rPr lang="uk-UA" baseline="0" dirty="0" smtClean="0">
                          <a:solidFill>
                            <a:srgbClr val="990099"/>
                          </a:solidFill>
                        </a:rPr>
                        <a:t> формі присудка</a:t>
                      </a:r>
                      <a:endParaRPr lang="ru-RU" dirty="0" smtClean="0">
                        <a:solidFill>
                          <a:srgbClr val="990099"/>
                        </a:solidFill>
                      </a:endParaRPr>
                    </a:p>
                    <a:p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990099"/>
                          </a:solidFill>
                        </a:rPr>
                        <a:t>безособове дієслово,</a:t>
                      </a:r>
                      <a:r>
                        <a:rPr lang="uk-UA" sz="1200" baseline="0" dirty="0" smtClean="0">
                          <a:solidFill>
                            <a:srgbClr val="990099"/>
                          </a:solidFill>
                        </a:rPr>
                        <a:t> інфінітив, дієслівні форми на  </a:t>
                      </a:r>
                      <a:r>
                        <a:rPr lang="uk-UA" sz="1200" b="1" baseline="0" dirty="0" smtClean="0">
                          <a:solidFill>
                            <a:srgbClr val="990099"/>
                          </a:solidFill>
                        </a:rPr>
                        <a:t>-</a:t>
                      </a:r>
                      <a:r>
                        <a:rPr lang="uk-UA" sz="1200" b="1" i="1" baseline="0" dirty="0" smtClean="0">
                          <a:solidFill>
                            <a:srgbClr val="990099"/>
                          </a:solidFill>
                        </a:rPr>
                        <a:t>но,-то. </a:t>
                      </a:r>
                      <a:r>
                        <a:rPr lang="uk-UA" sz="1200" b="0" i="0" u="sng" strike="noStrike" baseline="0" dirty="0" smtClean="0">
                          <a:solidFill>
                            <a:srgbClr val="990099"/>
                          </a:solidFill>
                        </a:rPr>
                        <a:t>П</a:t>
                      </a:r>
                      <a:r>
                        <a:rPr lang="uk-UA" sz="1200" b="0" i="0" u="none" strike="noStrike" baseline="0" dirty="0" smtClean="0">
                          <a:solidFill>
                            <a:srgbClr val="990099"/>
                          </a:solidFill>
                        </a:rPr>
                        <a:t>рисудкові слова: треба, можна, немає, нема: Ретельно тіні складено в штахети.</a:t>
                      </a:r>
                      <a:endParaRPr lang="ru-RU" sz="1200" b="1" i="1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</a:tr>
              <a:tr h="486749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Називне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990099"/>
                          </a:solidFill>
                        </a:rPr>
                        <a:t>у</a:t>
                      </a:r>
                      <a:r>
                        <a:rPr lang="uk-UA" baseline="0" dirty="0" smtClean="0">
                          <a:solidFill>
                            <a:srgbClr val="990099"/>
                          </a:solidFill>
                        </a:rPr>
                        <a:t> формі підмета</a:t>
                      </a:r>
                      <a:endParaRPr lang="ru-RU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990099"/>
                          </a:solidFill>
                        </a:rPr>
                        <a:t>іменник</a:t>
                      </a:r>
                      <a:r>
                        <a:rPr lang="uk-UA" sz="1200" baseline="0" dirty="0" smtClean="0">
                          <a:solidFill>
                            <a:srgbClr val="990099"/>
                          </a:solidFill>
                        </a:rPr>
                        <a:t>  у називному відмінку або іменникове словосполучення:Шляхи</a:t>
                      </a:r>
                      <a:endParaRPr lang="ru-RU" sz="1200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3C569-0A39-4ED7-AE50-1E6A0E68D467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214313"/>
            <a:ext cx="6172200" cy="1285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Означено-особове речення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050" y="1773238"/>
            <a:ext cx="6172200" cy="39290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1700" i="1" u="sng" smtClean="0">
                <a:solidFill>
                  <a:schemeClr val="hlink"/>
                </a:solidFill>
              </a:rPr>
              <a:t>Означено-особове речення</a:t>
            </a:r>
            <a:r>
              <a:rPr lang="uk-UA" sz="1700" i="1" u="sng" smtClean="0">
                <a:latin typeface="Arial" charset="0"/>
              </a:rPr>
              <a:t> </a:t>
            </a:r>
            <a:r>
              <a:rPr lang="uk-UA" sz="1700" i="1" u="sng" smtClean="0"/>
              <a:t>- </a:t>
            </a:r>
            <a:r>
              <a:rPr lang="uk-UA" smtClean="0"/>
              <a:t>це односкладне речення,в якому головний член називає дію, ознаку, стан чи процес, що здійснюється мовцем або стосується мовця. Головний член(у формі присудка) в таких реченнях виражається:</a:t>
            </a:r>
          </a:p>
          <a:p>
            <a:pPr>
              <a:lnSpc>
                <a:spcPct val="80000"/>
              </a:lnSpc>
            </a:pPr>
            <a:r>
              <a:rPr lang="uk-UA" smtClean="0"/>
              <a:t>1) Формою дієслова 1-ї особи однини чи множини дійсного способу теперішнього або майбутнього часу та 1-ї особи множини наказового способу: цілую всі ліси.</a:t>
            </a:r>
          </a:p>
          <a:p>
            <a:pPr>
              <a:lnSpc>
                <a:spcPct val="80000"/>
              </a:lnSpc>
            </a:pPr>
            <a:r>
              <a:rPr lang="uk-UA" smtClean="0"/>
              <a:t>2)дієсловом2-ї особи однини і множини дійсного способу теперішнього або майбутнього часу наказового способу: В труді творіть життя красу.</a:t>
            </a:r>
          </a:p>
          <a:p>
            <a:pPr>
              <a:lnSpc>
                <a:spcPct val="80000"/>
              </a:lnSpc>
            </a:pPr>
            <a:r>
              <a:rPr lang="uk-UA" smtClean="0"/>
              <a:t>Означено-особові речення вживаються в художньому та публіцистичному стилях:Працюють на землі важко, щоденно.</a:t>
            </a: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06A1E-9037-456A-ADAB-EDDEE49C0713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0"/>
            <a:ext cx="6172200" cy="1571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Узагальнено-особові речення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63" y="1643063"/>
            <a:ext cx="6172200" cy="4643437"/>
          </a:xfrm>
        </p:spPr>
        <p:txBody>
          <a:bodyPr>
            <a:normAutofit/>
          </a:bodyPr>
          <a:lstStyle/>
          <a:p>
            <a:r>
              <a:rPr lang="uk-UA" sz="2400" i="1" smtClean="0">
                <a:solidFill>
                  <a:schemeClr val="hlink"/>
                </a:solidFill>
              </a:rPr>
              <a:t>Узагальнено-особовими</a:t>
            </a:r>
            <a:r>
              <a:rPr lang="uk-UA" smtClean="0"/>
              <a:t> називаються речення,які позначають дію, стан, процес, ознаку. Що стосуються будь-якої особи. Головний  член таких речень найчастіше має форму 2-ї особи однини теперішнього і майбутнього часу дійсного та наказового способу: Хочеш їсти калачі - сиди на печі.</a:t>
            </a:r>
          </a:p>
          <a:p>
            <a:r>
              <a:rPr lang="uk-UA" smtClean="0"/>
              <a:t>Узагальнено-особові речення мають такі ознаки:</a:t>
            </a:r>
          </a:p>
          <a:p>
            <a:pPr>
              <a:buFont typeface="Wingdings" pitchFamily="2" charset="2"/>
              <a:buAutoNum type="arabicParenR"/>
            </a:pPr>
            <a:r>
              <a:rPr lang="uk-UA" smtClean="0"/>
              <a:t>Відтворюються в мові у вигляді готових одиниць для позначення готових ситуацій;</a:t>
            </a:r>
          </a:p>
          <a:p>
            <a:pPr>
              <a:buFont typeface="Wingdings" pitchFamily="2" charset="2"/>
              <a:buAutoNum type="arabicParenR"/>
            </a:pPr>
            <a:r>
              <a:rPr lang="uk-UA" smtClean="0"/>
              <a:t> не мають просторово-часової вказівки, існують у мовленні як абстраговані судження, що не відображають певної конкретності.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A8938-4C0D-4CC8-9042-2626D7D0BBF0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2000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Неозначено-особові речення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2214563"/>
            <a:ext cx="6172200" cy="4167187"/>
          </a:xfrm>
        </p:spPr>
        <p:txBody>
          <a:bodyPr>
            <a:normAutofit/>
          </a:bodyPr>
          <a:lstStyle/>
          <a:p>
            <a:r>
              <a:rPr lang="ru-RU" sz="2400" i="1" smtClean="0">
                <a:solidFill>
                  <a:schemeClr val="hlink"/>
                </a:solidFill>
              </a:rPr>
              <a:t>Неозначено</a:t>
            </a:r>
            <a:r>
              <a:rPr lang="ru-RU" sz="2400" i="1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400" i="1" smtClean="0">
                <a:solidFill>
                  <a:schemeClr val="hlink"/>
                </a:solidFill>
              </a:rPr>
              <a:t>-</a:t>
            </a:r>
            <a:r>
              <a:rPr lang="ru-RU" sz="2400" i="1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400" i="1" smtClean="0">
                <a:solidFill>
                  <a:schemeClr val="hlink"/>
                </a:solidFill>
              </a:rPr>
              <a:t>особов</a:t>
            </a:r>
            <a:r>
              <a:rPr lang="uk-UA" sz="2400" i="1" smtClean="0">
                <a:solidFill>
                  <a:schemeClr val="hlink"/>
                </a:solidFill>
              </a:rPr>
              <a:t>і речення</a:t>
            </a:r>
            <a:r>
              <a:rPr lang="uk-UA" i="1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uk-UA" smtClean="0"/>
              <a:t>-це односкладні речення,що називають дію, стан. Процес,ознаку,носієм яких є невизначена особа. Головний член у цих реченнях виражається:</a:t>
            </a:r>
          </a:p>
          <a:p>
            <a:r>
              <a:rPr lang="uk-UA" smtClean="0"/>
              <a:t>1)Дієсловом у формі 3-ї особи множини дійсного способу теперішнього або майбутнього часу: З давніх-давен творців пісенного слова-піснетворців-називають у нас співцями;</a:t>
            </a:r>
          </a:p>
          <a:p>
            <a:r>
              <a:rPr lang="uk-UA" smtClean="0"/>
              <a:t>2)Дієсловом у формі множини минулого часу дійсного способу та у формі множини умовного способу: Пили каву з білою булкою.</a:t>
            </a: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89175-139D-4564-84AC-777D3D3CE04D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0" y="357188"/>
            <a:ext cx="6172200" cy="15001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  </a:t>
            </a:r>
            <a:r>
              <a:rPr lang="uk-UA" sz="4400" dirty="0" smtClean="0"/>
              <a:t>      Безособові речення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1928813"/>
            <a:ext cx="6172200" cy="44529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400" i="1" smtClean="0">
                <a:solidFill>
                  <a:schemeClr val="hlink"/>
                </a:solidFill>
              </a:rPr>
              <a:t>Безособові речення</a:t>
            </a:r>
            <a:r>
              <a:rPr lang="uk-UA" smtClean="0">
                <a:solidFill>
                  <a:srgbClr val="0D0D0D"/>
                </a:solidFill>
              </a:rPr>
              <a:t> </a:t>
            </a:r>
            <a:r>
              <a:rPr lang="uk-UA" smtClean="0"/>
              <a:t>– це такі односкладні речення, в яких головний член означає дію або стан , що сприймається незалежно від будь-якої діючої особи чи носія стану. Наприклад: Місяця не видно.</a:t>
            </a:r>
          </a:p>
          <a:p>
            <a:pPr>
              <a:lnSpc>
                <a:spcPct val="90000"/>
              </a:lnSpc>
            </a:pPr>
            <a:r>
              <a:rPr lang="uk-UA" smtClean="0"/>
              <a:t>Безособові речення вказують на стан природи, навколишньої дійсності, психічний або фізичний  стан людини, незалежно від самого виконавця. І процеси, що виражають ставлення до повідомлюваного. Наприклад: Світало.</a:t>
            </a:r>
          </a:p>
          <a:p>
            <a:pPr>
              <a:lnSpc>
                <a:spcPct val="90000"/>
              </a:lnSpc>
            </a:pPr>
            <a:r>
              <a:rPr lang="uk-UA" smtClean="0"/>
              <a:t>Головний член у безособових словах може виражатися6 безособовим дієсловом, особовим дієсловом в безособовому значенні( мають форму 3-ї особи однини), дієслівними формами на -но, -то, неозначеною формою дієслова з заперечною часткою </a:t>
            </a:r>
            <a:r>
              <a:rPr lang="uk-UA" i="1" smtClean="0"/>
              <a:t>не </a:t>
            </a:r>
            <a:r>
              <a:rPr lang="uk-UA" smtClean="0"/>
              <a:t>, інфінітивом,дієсловом </a:t>
            </a:r>
            <a:r>
              <a:rPr lang="uk-UA" i="1" smtClean="0"/>
              <a:t>бути</a:t>
            </a:r>
            <a:r>
              <a:rPr lang="uk-UA" smtClean="0"/>
              <a:t> у формі </a:t>
            </a:r>
            <a:r>
              <a:rPr lang="uk-UA" b="0" smtClean="0"/>
              <a:t>минулого та майбутнього часу.</a:t>
            </a:r>
            <a:endParaRPr lang="ru-RU" b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592</Words>
  <Application>Microsoft Office PowerPoint</Application>
  <PresentationFormat>Экран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ОДНОСКЛАДНІ РЕЧЕННЯ</vt:lpstr>
      <vt:lpstr>              ЦЕ МИ!</vt:lpstr>
      <vt:lpstr>НАШІ ПЛАНИ НА     МАЙБУТНЄ:  </vt:lpstr>
      <vt:lpstr>ОДНОСКЛАДНІ РЕЧЕННЯ – ЦЕ…</vt:lpstr>
      <vt:lpstr>Слайд 5</vt:lpstr>
      <vt:lpstr>ОЗНАЧЕНО-ОСОБОВЕ РЕЧЕННЯ</vt:lpstr>
      <vt:lpstr>УЗАГАЛЬНЕНО-ОСОБОВІ РЕЧЕННЯ</vt:lpstr>
      <vt:lpstr>НЕОЗНАЧЕНО-ОСОБОВІ РЕЧЕННЯ</vt:lpstr>
      <vt:lpstr>         БЕЗОСОБОВІ РЕЧЕННЯ</vt:lpstr>
      <vt:lpstr>       БЛІЦ-ОПИТУВАННЯ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Односкладні речення</dc:title>
  <dc:creator>User</dc:creator>
  <cp:lastModifiedBy>ASUS</cp:lastModifiedBy>
  <cp:revision>28</cp:revision>
  <dcterms:created xsi:type="dcterms:W3CDTF">2011-02-06T09:17:18Z</dcterms:created>
  <dcterms:modified xsi:type="dcterms:W3CDTF">2011-02-20T05:55:04Z</dcterms:modified>
</cp:coreProperties>
</file>